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24"/>
  </p:handoutMasterIdLst>
  <p:sldIdLst>
    <p:sldId id="256" r:id="rId3"/>
    <p:sldId id="260" r:id="rId4"/>
    <p:sldId id="297" r:id="rId5"/>
    <p:sldId id="287" r:id="rId6"/>
    <p:sldId id="306" r:id="rId7"/>
    <p:sldId id="288" r:id="rId8"/>
    <p:sldId id="316" r:id="rId9"/>
    <p:sldId id="302" r:id="rId10"/>
    <p:sldId id="303" r:id="rId11"/>
    <p:sldId id="304" r:id="rId12"/>
    <p:sldId id="307" r:id="rId13"/>
    <p:sldId id="308" r:id="rId14"/>
    <p:sldId id="312" r:id="rId15"/>
    <p:sldId id="309" r:id="rId16"/>
    <p:sldId id="311" r:id="rId17"/>
    <p:sldId id="315" r:id="rId18"/>
    <p:sldId id="317" r:id="rId19"/>
    <p:sldId id="313" r:id="rId20"/>
    <p:sldId id="314" r:id="rId21"/>
    <p:sldId id="318" r:id="rId22"/>
    <p:sldId id="264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528BD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6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32D3AC-4A49-41BD-8E4D-064156D2E4B4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4E6636-DDC6-4BA4-BAC6-5B5E25C6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8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5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3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4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2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7C0E-67A9-7043-A4EF-BB6590D640F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70EF-DC70-1C42-943C-79D494D2C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B603-DD01-A748-9C61-5B34346B2E0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8A63-AB99-094D-874B-7C643033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4" y="2061838"/>
            <a:ext cx="809026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rad" panose="02000503070000020003" pitchFamily="50" charset="0"/>
              </a:rPr>
              <a:t>Climate Assessment Follow-up Focus Groups</a:t>
            </a:r>
            <a:endParaRPr lang="en-US" sz="3600" dirty="0">
              <a:latin typeface="Grad" panose="0200050307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1347"/>
            <a:ext cx="6400800" cy="1143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latin typeface="Grad" panose="02000503070000020003" pitchFamily="50" charset="0"/>
              </a:rPr>
              <a:t>Susan B. Wilson, Ph.D. MBA</a:t>
            </a:r>
            <a:br>
              <a:rPr lang="en-US" dirty="0" smtClean="0">
                <a:latin typeface="Grad" panose="02000503070000020003" pitchFamily="50" charset="0"/>
              </a:rPr>
            </a:br>
            <a:r>
              <a:rPr lang="en-US" dirty="0" smtClean="0">
                <a:latin typeface="Grad" panose="02000503070000020003" pitchFamily="50" charset="0"/>
              </a:rPr>
              <a:t>Vice Chancellor, Division of Diversity and Inclusion</a:t>
            </a:r>
            <a:endParaRPr lang="en-US" dirty="0">
              <a:latin typeface="Grad" panose="0200050307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rad" panose="02000503070000020003"/>
              </a:rPr>
              <a:t>Recommendations from Staff</a:t>
            </a:r>
            <a:endParaRPr lang="en-US" sz="2800" dirty="0">
              <a:solidFill>
                <a:schemeClr val="accent1"/>
              </a:solidFill>
              <a:latin typeface="Grad" panose="020005030700000200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Don’t make us take vacation time for professional development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Develop a plan for staff advancement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Activities that stress unity and school pride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We need clear quality communication that is face-to-face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Assess the efforts of all staff who do diversity and inclusion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Mandatory supervisory training and faculty training on staff processes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Language accommodations are needed</a:t>
            </a:r>
            <a:endParaRPr lang="en-US" sz="2400" dirty="0">
              <a:solidFill>
                <a:schemeClr val="accent1"/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328754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43" y="2061838"/>
            <a:ext cx="809026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Faculty of Color Concerns and Recommendations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1347"/>
            <a:ext cx="6400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Rankin and Associates Focus Groups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Grad"/>
              </a:rPr>
              <a:t>Tenure-Track Faculty of Color*</a:t>
            </a:r>
            <a:endParaRPr lang="en-US" sz="3600" dirty="0">
              <a:solidFill>
                <a:schemeClr val="accent1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solidFill>
                  <a:schemeClr val="accent1"/>
                </a:solidFill>
                <a:latin typeface="Grad"/>
              </a:rPr>
              <a:t>The </a:t>
            </a:r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promotion and tenure processes are biased toward white faculty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Standards are “higher for faculty of color”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Perception that the lack of collegiality is rooted in racism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P and T process described a s “tense” and “stressful”, with little guidance in the process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Hesitant to provide information about collegiality in departments “You have to be part of the core white group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*</a:t>
            </a:r>
            <a:r>
              <a:rPr lang="en-US" sz="1800" dirty="0" smtClean="0">
                <a:solidFill>
                  <a:schemeClr val="accent1"/>
                </a:solidFill>
                <a:latin typeface="Grad"/>
              </a:rPr>
              <a:t>It was difficult to recruit participants for this group. Even tenured faculty of color feared losing their jobs or being blackballed if they spoke up.</a:t>
            </a:r>
            <a:endParaRPr lang="en-US" sz="1800" dirty="0">
              <a:solidFill>
                <a:schemeClr val="accent1"/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342086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2BC"/>
                </a:solidFill>
                <a:latin typeface="Grad" panose="02000503070000020003"/>
              </a:rPr>
              <a:t>Recommendations</a:t>
            </a:r>
            <a:endParaRPr lang="en-US" sz="3200" dirty="0">
              <a:solidFill>
                <a:srgbClr val="0072BC"/>
              </a:solidFill>
              <a:latin typeface="Grad" panose="020005030700000200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Stereotyping hurts—stop doing it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UMKC needs to treat everyone the same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Better communication is needed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These are issues that have surfaced many times before—what are you going to do about it?</a:t>
            </a:r>
            <a:endParaRPr lang="en-US" sz="2400" dirty="0">
              <a:solidFill>
                <a:srgbClr val="0072BC"/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73799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4" y="2061838"/>
            <a:ext cx="809026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2BC"/>
                </a:solidFill>
                <a:latin typeface="Grad" panose="02000503070000020003" pitchFamily="50" charset="0"/>
              </a:rPr>
              <a:t>Student Concerns and Recommendations</a:t>
            </a:r>
            <a:endParaRPr lang="en-US" sz="3600" dirty="0">
              <a:solidFill>
                <a:srgbClr val="0072BC"/>
              </a:solidFill>
              <a:latin typeface="Grad" panose="0200050307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1347"/>
            <a:ext cx="6400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72BC"/>
                </a:solidFill>
                <a:latin typeface="Grad" panose="02000503070000020003" pitchFamily="50" charset="0"/>
              </a:rPr>
              <a:t>Rankin and Associates Focus Groups</a:t>
            </a:r>
            <a:endParaRPr lang="en-US" dirty="0">
              <a:solidFill>
                <a:srgbClr val="0072BC"/>
              </a:solidFill>
              <a:latin typeface="Grad" panose="0200050307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2BC"/>
                </a:solidFill>
                <a:latin typeface="Grad"/>
              </a:rPr>
              <a:t>UMKC Actions That Enhance A Sense of Belonging</a:t>
            </a:r>
            <a:endParaRPr lang="en-US" sz="3200" dirty="0">
              <a:solidFill>
                <a:srgbClr val="0072BC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Preferred name policy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Multicultural student affairs—for Black students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Service Sorority (for Asian students)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Margie Datwyler (for Latino students) and </a:t>
            </a:r>
            <a:r>
              <a:rPr lang="en-US" sz="2400" dirty="0" err="1" smtClean="0">
                <a:solidFill>
                  <a:srgbClr val="0072BC"/>
                </a:solidFill>
                <a:latin typeface="Grad"/>
              </a:rPr>
              <a:t>Avanzando</a:t>
            </a:r>
            <a:r>
              <a:rPr lang="en-US" sz="2400" dirty="0" smtClean="0">
                <a:solidFill>
                  <a:srgbClr val="0072BC"/>
                </a:solidFill>
                <a:latin typeface="Grad"/>
              </a:rPr>
              <a:t>, LLAS, Latinos in Science, Society of Latino Engineers)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Mentorship programs (for </a:t>
            </a:r>
            <a:r>
              <a:rPr lang="en-US" sz="2400" dirty="0">
                <a:solidFill>
                  <a:srgbClr val="0072BC"/>
                </a:solidFill>
                <a:latin typeface="Grad"/>
              </a:rPr>
              <a:t>i</a:t>
            </a:r>
            <a:r>
              <a:rPr lang="en-US" sz="2400" dirty="0" smtClean="0">
                <a:solidFill>
                  <a:srgbClr val="0072BC"/>
                </a:solidFill>
                <a:latin typeface="Grad"/>
              </a:rPr>
              <a:t>nternational students)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Supplemental Instruction (SI)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Rainbow Lounge</a:t>
            </a:r>
          </a:p>
          <a:p>
            <a:endParaRPr lang="en-US" sz="2400" dirty="0">
              <a:solidFill>
                <a:srgbClr val="0072BC"/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294035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rad" panose="02000503070000020003"/>
              </a:rPr>
              <a:t>Opportunities to Improve Belonging</a:t>
            </a:r>
            <a:endParaRPr lang="en-US" sz="3200" dirty="0">
              <a:solidFill>
                <a:srgbClr val="0070C0"/>
              </a:solidFill>
              <a:latin typeface="Grad" panose="020005030700000200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70C0"/>
                </a:solidFill>
                <a:latin typeface="Grad"/>
              </a:rPr>
              <a:t>Asian students: lack of a student group of Asian </a:t>
            </a:r>
            <a:r>
              <a:rPr lang="en-US" sz="2800" dirty="0" smtClean="0">
                <a:solidFill>
                  <a:srgbClr val="0070C0"/>
                </a:solidFill>
                <a:latin typeface="Grad"/>
              </a:rPr>
              <a:t>students; feel stereotyped “This must be easy for you.”</a:t>
            </a:r>
            <a:endParaRPr lang="en-US" sz="2800" dirty="0">
              <a:solidFill>
                <a:srgbClr val="0070C0"/>
              </a:solidFill>
              <a:latin typeface="Grad"/>
            </a:endParaRPr>
          </a:p>
          <a:p>
            <a:r>
              <a:rPr lang="en-US" sz="2800" dirty="0">
                <a:solidFill>
                  <a:srgbClr val="0070C0"/>
                </a:solidFill>
                <a:latin typeface="Grad"/>
              </a:rPr>
              <a:t>International students feel a lack of social integration and expressed concern about orientation </a:t>
            </a:r>
            <a:r>
              <a:rPr lang="en-US" sz="2800" dirty="0" smtClean="0">
                <a:solidFill>
                  <a:srgbClr val="0070C0"/>
                </a:solidFill>
                <a:latin typeface="Grad"/>
              </a:rPr>
              <a:t>methods</a:t>
            </a:r>
          </a:p>
          <a:p>
            <a:r>
              <a:rPr lang="en-US" sz="2800" dirty="0">
                <a:solidFill>
                  <a:srgbClr val="0070C0"/>
                </a:solidFill>
                <a:latin typeface="Grad"/>
              </a:rPr>
              <a:t>Mixed experiences with disability </a:t>
            </a:r>
            <a:r>
              <a:rPr lang="en-US" sz="2800" dirty="0" smtClean="0">
                <a:solidFill>
                  <a:srgbClr val="0070C0"/>
                </a:solidFill>
                <a:latin typeface="Grad"/>
              </a:rPr>
              <a:t>services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Grad"/>
              </a:rPr>
              <a:t>Concerns about  limited support for DACA students</a:t>
            </a:r>
          </a:p>
          <a:p>
            <a:r>
              <a:rPr lang="en-US" sz="2800" dirty="0">
                <a:solidFill>
                  <a:srgbClr val="0072BC"/>
                </a:solidFill>
                <a:latin typeface="Grad"/>
              </a:rPr>
              <a:t>Graduate students did not feel a sense of belonging with the university as a whole—just within departments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rad"/>
            </a:endParaRPr>
          </a:p>
          <a:p>
            <a:endParaRPr lang="en-US" dirty="0">
              <a:solidFill>
                <a:srgbClr val="0072BC"/>
              </a:solidFill>
              <a:latin typeface="Gra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rad" panose="02000503070000020003"/>
              </a:rPr>
              <a:t>Opportunities to Improve Belonging</a:t>
            </a:r>
            <a:endParaRPr lang="en-US" sz="3200" dirty="0">
              <a:solidFill>
                <a:srgbClr val="0070C0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Grad"/>
              </a:rPr>
              <a:t>Latinx</a:t>
            </a:r>
            <a:r>
              <a:rPr lang="en-US" sz="2400" dirty="0" smtClean="0">
                <a:solidFill>
                  <a:srgbClr val="0070C0"/>
                </a:solidFill>
                <a:latin typeface="Grad"/>
              </a:rPr>
              <a:t> students feel there is no formal structure to connect them on campus; MSA is not welcoming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Grad"/>
              </a:rPr>
              <a:t>Students face obstacles in organizing and getting lists of other students in their group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Grad"/>
              </a:rPr>
              <a:t>International Student affairs, does their  job. “But they only do their job.” They don’t help us integrate socially.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Grad"/>
              </a:rPr>
              <a:t>Racist orientation skits are funny to some but inappropriate. This was brought to leadership attention but the approach was defended.</a:t>
            </a:r>
            <a:endParaRPr lang="en-US" sz="2400" dirty="0">
              <a:solidFill>
                <a:srgbClr val="0070C0"/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252999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Grad" panose="02000503070000020003"/>
              </a:rPr>
              <a:t>Opportunities to Improve Belonging</a:t>
            </a:r>
            <a:endParaRPr lang="en-US" sz="3200" dirty="0">
              <a:solidFill>
                <a:srgbClr val="0072BC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African American students concerned that there are not black focused traditions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 </a:t>
            </a:r>
            <a:r>
              <a:rPr lang="en-US" sz="2400" dirty="0">
                <a:solidFill>
                  <a:srgbClr val="0072BC"/>
                </a:solidFill>
                <a:latin typeface="Grad"/>
              </a:rPr>
              <a:t>R</a:t>
            </a:r>
            <a:r>
              <a:rPr lang="en-US" sz="2400" dirty="0" smtClean="0">
                <a:solidFill>
                  <a:srgbClr val="0072BC"/>
                </a:solidFill>
                <a:latin typeface="Grad"/>
              </a:rPr>
              <a:t>etention is a problem , “presented on campus” but “not prioritized, frustrated that AA events are pioneered by AA students.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AA LGBT students feel marginalized and lack a sense of community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“No confidence in UMKC to address our issues”</a:t>
            </a:r>
          </a:p>
        </p:txBody>
      </p:sp>
    </p:spTree>
    <p:extLst>
      <p:ext uri="{BB962C8B-B14F-4D97-AF65-F5344CB8AC3E}">
        <p14:creationId xmlns:p14="http://schemas.microsoft.com/office/powerpoint/2010/main" val="242309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/>
              </a:rPr>
              <a:t>Recommendations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Make multicultural student affairs into a truly multicultural organization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Start a student group for Asian students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Reduce wait-times for counseling services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Better student support services at Health Science campus</a:t>
            </a:r>
          </a:p>
          <a:p>
            <a:r>
              <a:rPr lang="en-US" sz="2400" dirty="0" smtClean="0">
                <a:solidFill>
                  <a:srgbClr val="0072BC"/>
                </a:solidFill>
                <a:latin typeface="Grad"/>
              </a:rPr>
              <a:t>More promotion of diversity and inclusion</a:t>
            </a:r>
          </a:p>
          <a:p>
            <a:endParaRPr lang="en-US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2BC"/>
                </a:solidFill>
                <a:latin typeface="Grad" panose="02000503070000020003" pitchFamily="50" charset="0"/>
              </a:rPr>
              <a:t>Focus Group Methodology</a:t>
            </a:r>
            <a:endParaRPr lang="en-US" sz="3600" dirty="0">
              <a:solidFill>
                <a:srgbClr val="0072BC"/>
              </a:solidFill>
              <a:latin typeface="Grad" panose="0200050307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0072BC"/>
              </a:buClr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Focus groups were conducted on February 26,2018 by Rankin and Associates</a:t>
            </a:r>
          </a:p>
          <a:p>
            <a:pPr lvl="0">
              <a:buClr>
                <a:srgbClr val="0072BC"/>
              </a:buClr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13 focus groups held: staff, faculty of color and students</a:t>
            </a:r>
          </a:p>
          <a:p>
            <a:pPr lvl="0">
              <a:buClr>
                <a:srgbClr val="0072BC"/>
              </a:buClr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Purpose: to gather more specific information about issues identified in the previous climate survey and how to address them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15649"/>
            <a:ext cx="4038600" cy="1095065"/>
          </a:xfrm>
        </p:spPr>
      </p:pic>
    </p:spTree>
    <p:extLst>
      <p:ext uri="{BB962C8B-B14F-4D97-AF65-F5344CB8AC3E}">
        <p14:creationId xmlns:p14="http://schemas.microsoft.com/office/powerpoint/2010/main" val="5760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rad"/>
              </a:rPr>
              <a:t>Parting Thoughts</a:t>
            </a:r>
            <a:endParaRPr lang="en-US" dirty="0">
              <a:solidFill>
                <a:schemeClr val="accent1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Grad" panose="02000503070000020003"/>
              </a:rPr>
              <a:t>“ Enough </a:t>
            </a:r>
            <a:r>
              <a:rPr lang="en-US" dirty="0">
                <a:solidFill>
                  <a:schemeClr val="accent1"/>
                </a:solidFill>
                <a:latin typeface="Grad" panose="02000503070000020003"/>
              </a:rPr>
              <a:t>s</a:t>
            </a:r>
            <a:r>
              <a:rPr lang="en-US" dirty="0" smtClean="0">
                <a:solidFill>
                  <a:schemeClr val="accent1"/>
                </a:solidFill>
                <a:latin typeface="Grad" panose="02000503070000020003"/>
              </a:rPr>
              <a:t>urveys—let’s </a:t>
            </a:r>
            <a:r>
              <a:rPr lang="en-US" dirty="0" smtClean="0">
                <a:solidFill>
                  <a:schemeClr val="accent1"/>
                </a:solidFill>
                <a:latin typeface="Grad" panose="02000503070000020003"/>
              </a:rPr>
              <a:t>do something!”</a:t>
            </a:r>
            <a:endParaRPr lang="en-US" dirty="0">
              <a:solidFill>
                <a:schemeClr val="accent1"/>
              </a:solidFill>
              <a:latin typeface="Grad" panose="02000503070000020003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13741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2" y="1589088"/>
            <a:ext cx="7011389" cy="388177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/>
              </a:rPr>
              <a:t>Questions?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31947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Focus Group Participants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103 total participants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56 student participants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35 staff participants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12 faculty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61 female participants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39 male participants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3 transspectrum individuals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  <p:pic>
        <p:nvPicPr>
          <p:cNvPr id="3074" name="Picture 2" descr="Image result for counc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8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Overall Findings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Staff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Concerns about professional development (PD)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Concerns regarding supervisor support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Concerns regarding career advancement opportunities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Students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Arabic Typesetting" panose="03020402040406030203" pitchFamily="66" charset="-78"/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Concerns from several marginalized groups who indicate a lack of a sense of belonging.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Arabic Typesetting" panose="03020402040406030203" pitchFamily="66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Tenure -Track Faculty of Color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Concerns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regarding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the tenure and promotion process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Concern regarding collegiality in departments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  <a:cs typeface="Arabic Typesetting" panose="03020402040406030203" pitchFamily="66" charset="-78"/>
              </a:rPr>
              <a:t>An extreme fear of speaking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4" y="2061838"/>
            <a:ext cx="8090262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Staff Concerns and Recommendations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1347"/>
            <a:ext cx="64008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rad" panose="02000503070000020003" pitchFamily="50" charset="0"/>
              </a:rPr>
              <a:t>Rankin and Associates Focus Groups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Grad" panose="02000503070000020003" pitchFamily="50" charset="0"/>
              </a:rPr>
              <a:t>Staff Concerns</a:t>
            </a:r>
            <a:endParaRPr lang="en-US" sz="3600" dirty="0">
              <a:solidFill>
                <a:schemeClr val="accent1"/>
              </a:solidFill>
              <a:latin typeface="Grad" panose="0200050307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Access to professional development opportunities depends upon supervisor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Lack of knowledge about existing PD opportunities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Professional development opportunities on topics less valuable to career advancement ( e.g. motivation, meditation, wellness); </a:t>
            </a:r>
            <a:r>
              <a:rPr lang="en-US" sz="2400" b="1" dirty="0" smtClean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too little focus on concrete job skills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6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Grad" panose="02000503070000020003" pitchFamily="50" charset="0"/>
              </a:rPr>
              <a:t>Staff Concerns</a:t>
            </a:r>
            <a:endParaRPr lang="en-US" sz="3600" dirty="0">
              <a:solidFill>
                <a:schemeClr val="accent1"/>
              </a:solidFill>
              <a:latin typeface="Grad" panose="0200050307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Supervisor performance uneven, inconsistent, uncaring, lacking people skills; individuals elevated with technical expertise but no managerial experience/training</a:t>
            </a:r>
          </a:p>
          <a:p>
            <a:r>
              <a:rPr lang="en-US" sz="2400" dirty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Training on interview and resume skills</a:t>
            </a:r>
            <a:r>
              <a:rPr lang="en-US" sz="2400" dirty="0" smtClean="0">
                <a:solidFill>
                  <a:schemeClr val="accent1"/>
                </a:solidFill>
                <a:latin typeface="Grad" panose="02000503070000020003" pitchFamily="50" charset="0"/>
                <a:cs typeface="Helvetica" panose="020B0604020202020204" pitchFamily="34" charset="0"/>
              </a:rPr>
              <a:t>? (“Are you telling us we need to go look for a job?”)</a:t>
            </a:r>
            <a:endParaRPr lang="en-US" sz="2400" dirty="0">
              <a:solidFill>
                <a:schemeClr val="accent1"/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rad" panose="02000503070000020003" pitchFamily="50" charset="0"/>
              <a:cs typeface="Helvetica" panose="020B0604020202020204" pitchFamily="34" charset="0"/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4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rad"/>
              </a:rPr>
              <a:t>Perceptions of Career Opportunities</a:t>
            </a:r>
            <a:endParaRPr lang="en-US" dirty="0">
              <a:solidFill>
                <a:schemeClr val="accent1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Limited knowledge of how staff can advance at UMKC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Career advancement characterized as “nil”, “non-existent” and “lacking in a natural progression.”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“They don’t hire internally.”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“You are stuck unless you leave”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“ No professional growth opportunities for people of color”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/>
              </a:rPr>
              <a:t>Constant fear of lay-offs</a:t>
            </a:r>
            <a:endParaRPr lang="en-US" sz="2400" dirty="0">
              <a:solidFill>
                <a:schemeClr val="accent1"/>
              </a:solidFill>
              <a:latin typeface="Grad"/>
            </a:endParaRPr>
          </a:p>
        </p:txBody>
      </p:sp>
    </p:spTree>
    <p:extLst>
      <p:ext uri="{BB962C8B-B14F-4D97-AF65-F5344CB8AC3E}">
        <p14:creationId xmlns:p14="http://schemas.microsoft.com/office/powerpoint/2010/main" val="361715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rad"/>
              </a:rPr>
              <a:t>Non-English Speaking Staff Themes</a:t>
            </a:r>
            <a:endParaRPr lang="en-US" dirty="0">
              <a:solidFill>
                <a:schemeClr val="accent1"/>
              </a:solidFill>
              <a:latin typeface="Gra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/>
              </a:rPr>
              <a:t>Managers do not treat Hispanic or Spanish speaking people well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/>
              </a:rPr>
              <a:t>There is discrimination against us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/>
              </a:rPr>
              <a:t>Supervisors push us aside and don’t want us to move up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/>
              </a:rPr>
              <a:t>Supervisors have favorites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/>
              </a:rPr>
              <a:t>When we report concerns we are treated harshly and given the hardest work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Grad" panose="02000503070000020003"/>
              </a:rPr>
              <a:t>Lack of respect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8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872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Arabic Typesetting</vt:lpstr>
      <vt:lpstr>Arial</vt:lpstr>
      <vt:lpstr>Calibri</vt:lpstr>
      <vt:lpstr>Grad</vt:lpstr>
      <vt:lpstr>Helvetica</vt:lpstr>
      <vt:lpstr>Office Theme</vt:lpstr>
      <vt:lpstr>Custom Design</vt:lpstr>
      <vt:lpstr>Climate Assessment Follow-up Focus Groups</vt:lpstr>
      <vt:lpstr>Focus Group Methodology</vt:lpstr>
      <vt:lpstr>Focus Group Participants</vt:lpstr>
      <vt:lpstr>Overall Findings</vt:lpstr>
      <vt:lpstr>Staff Concerns and Recommendations</vt:lpstr>
      <vt:lpstr>Staff Concerns</vt:lpstr>
      <vt:lpstr>Staff Concerns</vt:lpstr>
      <vt:lpstr>Perceptions of Career Opportunities</vt:lpstr>
      <vt:lpstr>Non-English Speaking Staff Themes</vt:lpstr>
      <vt:lpstr>Recommendations from Staff</vt:lpstr>
      <vt:lpstr>Faculty of Color Concerns and Recommendations</vt:lpstr>
      <vt:lpstr>Tenure-Track Faculty of Color*</vt:lpstr>
      <vt:lpstr>Recommendations</vt:lpstr>
      <vt:lpstr>Student Concerns and Recommendations</vt:lpstr>
      <vt:lpstr>UMKC Actions That Enhance A Sense of Belonging</vt:lpstr>
      <vt:lpstr>Opportunities to Improve Belonging</vt:lpstr>
      <vt:lpstr>Opportunities to Improve Belonging</vt:lpstr>
      <vt:lpstr>Opportunities to Improve Belonging</vt:lpstr>
      <vt:lpstr>Recommendations</vt:lpstr>
      <vt:lpstr>Parting Thoughts</vt:lpstr>
      <vt:lpstr>Questions?</vt:lpstr>
    </vt:vector>
  </TitlesOfParts>
  <Company>University of Missouri - Kansas 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UMKC Faculty and Staff</dc:creator>
  <cp:lastModifiedBy>Wilson, Susan</cp:lastModifiedBy>
  <cp:revision>89</cp:revision>
  <cp:lastPrinted>2015-10-22T13:13:50Z</cp:lastPrinted>
  <dcterms:created xsi:type="dcterms:W3CDTF">2014-01-29T16:55:47Z</dcterms:created>
  <dcterms:modified xsi:type="dcterms:W3CDTF">2018-04-23T22:05:54Z</dcterms:modified>
</cp:coreProperties>
</file>